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6A65D-9C0A-4BFD-BFE5-0B8FB92A5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5882ED-D55C-4CE2-A73F-A76BF7C59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D7CEA-3095-4461-9A47-CF5BC571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DBF741-16D8-4456-B0AF-1C489DE6D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B773CB-1827-485A-B0A0-1131B615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781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03059-A69E-4996-A5E3-BB15B1B5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E4CAEF-8689-4D57-8997-F342BC644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84CA79-2C85-4315-A714-6EEA9D336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BEC55E-37C0-4DBC-977A-8CCC0F69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ACDF92-CE6D-466E-AA59-2FCE935B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44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39B148-25C6-42A2-95C2-FF603E78F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096A22-5A67-45D1-B7AE-2F8F568CF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85C44F-A6E9-4D42-A4B8-55138952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336390-A594-4390-8414-A203641D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A990BD-5526-4628-AE71-CC5B4D54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69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E6722-DB94-42DC-A500-F866147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E433B1-9339-49DC-B78D-C305DB23E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B6AED5-9DA1-43A7-99BB-9BAEAFD1C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7229B-70B4-470E-861F-E6087798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056C1-AAAC-492F-A21A-8589ED323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26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8EDE4D-B17B-41F8-9D87-0088F98DC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4B05B3-EFBB-4683-AE81-2ECFB6EE1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8E1D14-0981-4929-BE28-B48DDF891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603186-AAC6-4330-A1B2-A64010B8C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7941EB-4936-40CE-81BF-D537993C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7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8CEBA-9FCD-4A90-87CC-74F3F10A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921EF7-E13F-49A5-9A64-943EAFF95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6FB64C-B9E0-4A90-892D-885215A40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75A3A4-A1A1-427C-8902-8C23832CD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B6E3DA-BBF2-4B37-9428-8A37B2C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09AC6B-612A-45F1-8FEA-46AC23751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80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E867E-EF70-485A-AF17-BCD75032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5430D8-8738-4FF4-8970-0F46BCAE9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F64EBF-0453-4E58-B866-A20767F84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D41A29-BA90-4639-8DEE-90FEE09096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24AA09-CEAB-46B7-B2D8-B20216033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3A4F15-895A-4592-9B69-CCE59A114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E6E260-D6C5-421D-8602-0145E115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000C16-152B-4D1F-97F9-AC096495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96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26064-8AA5-42C5-8FFE-D67F3F9B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BCA79D-91A8-48A9-8704-215333D8A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DEA8162-E253-42DC-B821-00527810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EF83EB-F2D1-4939-A735-18EEC97F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56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139858-CB40-49B1-B1E4-F4BD64F1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E33BE5-31A9-476A-BB52-20A530426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741C7A-2E03-4E8B-8678-A13468ED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019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A016C6-4B84-41F2-B999-37530D2FF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B410F-11E4-4289-80AD-A7DBE6FE2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56A344-EB9E-4BE5-8CE5-691443E0F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4712E7-6E8C-4DF7-947F-15AE2DA5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D4F2DD-1ABC-4DEB-81A2-97E16150D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2126BD-E03B-40AE-B461-CCED3148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852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AE03B-0BC2-4E16-A1E2-1B888C7B6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606A48-8B3E-4A6A-8D3B-160C589785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57FE74-427E-4AB1-9593-9EAEAAE3E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0CCA3F-A132-4200-81F3-617E76C9C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7C6405-9AD5-4926-A532-81DBFA3E7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AAE55D-6A4C-4393-99D1-004246789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62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E799F2-5BA9-41B2-B3C5-831F347D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B78750-0A0D-4FC5-ADAE-731CBC7E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869CB5-4365-47C6-8DB3-9A3CE9692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3A4CB-A2F4-469A-A759-2B4C58EA4B66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05603-E349-43BD-B55B-13243C648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D00D0B-2AD2-47C9-B963-DE99D703F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03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4BDBD-78EE-4FA3-8E1A-39B127306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C5C7AF-075C-48FD-B6E9-503285BBA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endParaRPr lang="ko-KR" altLang="en-US" sz="200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EA959-F70B-4EE1-9FE4-7B36FF8DD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9" r="13405" b="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55011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4F564005-BAF4-4441-B06A-8ACE036E9E32}"/>
              </a:ext>
            </a:extLst>
          </p:cNvPr>
          <p:cNvSpPr/>
          <p:nvPr/>
        </p:nvSpPr>
        <p:spPr>
          <a:xfrm>
            <a:off x="1817710" y="1236483"/>
            <a:ext cx="1649506" cy="15957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웹 클라이언트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0151981F-12BD-4E51-B809-E3FE3213AF10}"/>
              </a:ext>
            </a:extLst>
          </p:cNvPr>
          <p:cNvCxnSpPr/>
          <p:nvPr/>
        </p:nvCxnSpPr>
        <p:spPr>
          <a:xfrm>
            <a:off x="3605661" y="1517716"/>
            <a:ext cx="525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B97BAF1-4093-4C99-85DA-98BF2E6FDCA3}"/>
              </a:ext>
            </a:extLst>
          </p:cNvPr>
          <p:cNvCxnSpPr/>
          <p:nvPr/>
        </p:nvCxnSpPr>
        <p:spPr>
          <a:xfrm flipH="1">
            <a:off x="3605661" y="2149312"/>
            <a:ext cx="525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A1A799-3BE1-4CC5-85A5-1B6A0EC386CF}"/>
              </a:ext>
            </a:extLst>
          </p:cNvPr>
          <p:cNvSpPr/>
          <p:nvPr/>
        </p:nvSpPr>
        <p:spPr>
          <a:xfrm>
            <a:off x="9167475" y="1236483"/>
            <a:ext cx="1998482" cy="159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웹 서버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D0262FB-3586-4557-8A1D-0446BC43A151}"/>
              </a:ext>
            </a:extLst>
          </p:cNvPr>
          <p:cNvSpPr/>
          <p:nvPr/>
        </p:nvSpPr>
        <p:spPr>
          <a:xfrm>
            <a:off x="5954598" y="1236483"/>
            <a:ext cx="691299" cy="1374741"/>
          </a:xfrm>
          <a:prstGeom prst="ellipse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FF3CC8-B2DF-4534-811C-429D8A35DF70}"/>
              </a:ext>
            </a:extLst>
          </p:cNvPr>
          <p:cNvSpPr txBox="1"/>
          <p:nvPr/>
        </p:nvSpPr>
        <p:spPr>
          <a:xfrm>
            <a:off x="5678078" y="555587"/>
            <a:ext cx="1244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http/https</a:t>
            </a:r>
            <a:r>
              <a:rPr lang="ko-KR" altLang="en-US" dirty="0"/>
              <a:t> 프로토콜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B0F5B3-3884-4181-AFA7-25876F5CBB12}"/>
              </a:ext>
            </a:extLst>
          </p:cNvPr>
          <p:cNvSpPr txBox="1"/>
          <p:nvPr/>
        </p:nvSpPr>
        <p:spPr>
          <a:xfrm>
            <a:off x="3535792" y="1138958"/>
            <a:ext cx="124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요청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AC275B-32D7-4D67-B0CD-DBABD95BFECE}"/>
              </a:ext>
            </a:extLst>
          </p:cNvPr>
          <p:cNvSpPr txBox="1"/>
          <p:nvPr/>
        </p:nvSpPr>
        <p:spPr>
          <a:xfrm>
            <a:off x="8234221" y="2304854"/>
            <a:ext cx="124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응답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F85049-B5BB-473D-A060-E6A0A8F6781E}"/>
              </a:ext>
            </a:extLst>
          </p:cNvPr>
          <p:cNvSpPr txBox="1"/>
          <p:nvPr/>
        </p:nvSpPr>
        <p:spPr>
          <a:xfrm>
            <a:off x="9568391" y="2847873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네이버</a:t>
            </a:r>
            <a:r>
              <a:rPr lang="en-US" altLang="ko-KR" sz="1200" dirty="0"/>
              <a:t>, </a:t>
            </a:r>
            <a:r>
              <a:rPr lang="ko-KR" altLang="en-US" sz="1200" dirty="0"/>
              <a:t>다음</a:t>
            </a:r>
            <a:r>
              <a:rPr lang="en-US" altLang="ko-KR" sz="1200" dirty="0"/>
              <a:t>…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AE3EBE-598F-4110-A5D5-2E580B090665}"/>
              </a:ext>
            </a:extLst>
          </p:cNvPr>
          <p:cNvSpPr txBox="1"/>
          <p:nvPr/>
        </p:nvSpPr>
        <p:spPr>
          <a:xfrm>
            <a:off x="2001440" y="2894631"/>
            <a:ext cx="238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웹브라우저</a:t>
            </a:r>
            <a:endParaRPr lang="en-US" altLang="ko-KR" sz="1200" dirty="0"/>
          </a:p>
          <a:p>
            <a:r>
              <a:rPr lang="ko-KR" altLang="en-US" sz="1200" dirty="0"/>
              <a:t>리눅스 </a:t>
            </a:r>
            <a:r>
              <a:rPr lang="en-US" altLang="ko-KR" sz="1200" dirty="0"/>
              <a:t>curl</a:t>
            </a:r>
          </a:p>
          <a:p>
            <a:r>
              <a:rPr lang="en-US" altLang="ko-KR" sz="1200" dirty="0"/>
              <a:t>Telnet</a:t>
            </a:r>
          </a:p>
          <a:p>
            <a:r>
              <a:rPr lang="ko-KR" altLang="en-US" sz="1200" dirty="0"/>
              <a:t>직접 클라이언트를 </a:t>
            </a:r>
            <a:r>
              <a:rPr lang="ko-KR" altLang="en-US" sz="1200" dirty="0" err="1"/>
              <a:t>만듬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551C3A-85EA-4E8B-9F35-F01F356ADC6F}"/>
              </a:ext>
            </a:extLst>
          </p:cNvPr>
          <p:cNvSpPr txBox="1"/>
          <p:nvPr/>
        </p:nvSpPr>
        <p:spPr>
          <a:xfrm>
            <a:off x="6972414" y="590152"/>
            <a:ext cx="4597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서버와 클라이언트 사이에서 데이터를 주고받기 위해 사용하는 통신 방식으로 </a:t>
            </a:r>
            <a:r>
              <a:rPr lang="en-US" altLang="ko-KR" sz="1200" dirty="0"/>
              <a:t>, TCP/IP </a:t>
            </a:r>
            <a:r>
              <a:rPr lang="ko-KR" altLang="en-US" sz="1200" dirty="0"/>
              <a:t>프로토콜 위에서 동작 </a:t>
            </a:r>
            <a:r>
              <a:rPr lang="en-US" altLang="ko-KR" sz="1200" dirty="0"/>
              <a:t>: IP</a:t>
            </a:r>
            <a:r>
              <a:rPr lang="ko-KR" altLang="en-US" sz="1200" dirty="0"/>
              <a:t>주소가 반드시 필요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40926A-1FC2-4BC0-8C7E-6AE707971B15}"/>
              </a:ext>
            </a:extLst>
          </p:cNvPr>
          <p:cNvSpPr txBox="1"/>
          <p:nvPr/>
        </p:nvSpPr>
        <p:spPr>
          <a:xfrm>
            <a:off x="483908" y="492627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클라이언트와 서버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79A679-9218-47C8-A59D-F959E131E568}"/>
              </a:ext>
            </a:extLst>
          </p:cNvPr>
          <p:cNvSpPr txBox="1"/>
          <p:nvPr/>
        </p:nvSpPr>
        <p:spPr>
          <a:xfrm>
            <a:off x="544903" y="3754224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클라이언트와 서버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F9380A3-1A8A-43EB-AAA7-B6D51045BED9}"/>
              </a:ext>
            </a:extLst>
          </p:cNvPr>
          <p:cNvSpPr/>
          <p:nvPr/>
        </p:nvSpPr>
        <p:spPr>
          <a:xfrm>
            <a:off x="1036948" y="4279769"/>
            <a:ext cx="2997724" cy="23381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5A3F527-8DA6-4211-93A5-DF25D9312D28}"/>
              </a:ext>
            </a:extLst>
          </p:cNvPr>
          <p:cNvCxnSpPr/>
          <p:nvPr/>
        </p:nvCxnSpPr>
        <p:spPr>
          <a:xfrm>
            <a:off x="1036948" y="4677697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56DEBAE-8419-417B-8142-C78ED4F8227A}"/>
              </a:ext>
            </a:extLst>
          </p:cNvPr>
          <p:cNvCxnSpPr/>
          <p:nvPr/>
        </p:nvCxnSpPr>
        <p:spPr>
          <a:xfrm>
            <a:off x="1036948" y="5488402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D7591AF-51C1-44BC-8300-965906903991}"/>
              </a:ext>
            </a:extLst>
          </p:cNvPr>
          <p:cNvCxnSpPr/>
          <p:nvPr/>
        </p:nvCxnSpPr>
        <p:spPr>
          <a:xfrm>
            <a:off x="1036948" y="5922035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6700FB0-3A0E-4179-B7B0-B1E54D535EF7}"/>
              </a:ext>
            </a:extLst>
          </p:cNvPr>
          <p:cNvSpPr txBox="1"/>
          <p:nvPr/>
        </p:nvSpPr>
        <p:spPr>
          <a:xfrm>
            <a:off x="1607178" y="4347869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스타트라인</a:t>
            </a:r>
            <a:r>
              <a:rPr lang="en-US" altLang="ko-KR" sz="1200" dirty="0"/>
              <a:t>(Start Line)</a:t>
            </a:r>
            <a:endParaRPr lang="ko-KR" altLang="en-US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A5DFA9-8405-4A44-A184-42FD069777F7}"/>
              </a:ext>
            </a:extLst>
          </p:cNvPr>
          <p:cNvSpPr txBox="1"/>
          <p:nvPr/>
        </p:nvSpPr>
        <p:spPr>
          <a:xfrm>
            <a:off x="1607178" y="4994797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헤더</a:t>
            </a:r>
            <a:r>
              <a:rPr lang="en-US" altLang="ko-KR" sz="1200" dirty="0"/>
              <a:t>(Header)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1A572E-5566-4B59-B82D-037CD9E8FC33}"/>
              </a:ext>
            </a:extLst>
          </p:cNvPr>
          <p:cNvSpPr txBox="1"/>
          <p:nvPr/>
        </p:nvSpPr>
        <p:spPr>
          <a:xfrm>
            <a:off x="1605791" y="5548938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빈줄</a:t>
            </a:r>
            <a:r>
              <a:rPr lang="en-US" altLang="ko-KR" sz="1200" dirty="0"/>
              <a:t>(Blank Line)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DD80A5-CB4E-410C-BC90-EF10FE3E25BD}"/>
              </a:ext>
            </a:extLst>
          </p:cNvPr>
          <p:cNvSpPr txBox="1"/>
          <p:nvPr/>
        </p:nvSpPr>
        <p:spPr>
          <a:xfrm>
            <a:off x="1605791" y="6160607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바디</a:t>
            </a:r>
            <a:r>
              <a:rPr lang="en-US" altLang="ko-KR" sz="1200" dirty="0"/>
              <a:t>(Body)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CF5343-CF4F-4A1F-87AF-CBFEFC224B95}"/>
              </a:ext>
            </a:extLst>
          </p:cNvPr>
          <p:cNvSpPr txBox="1"/>
          <p:nvPr/>
        </p:nvSpPr>
        <p:spPr>
          <a:xfrm>
            <a:off x="4034672" y="4360598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요청라인 또는 상태라인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9E435C-8A32-492F-BAA4-039117654BAC}"/>
              </a:ext>
            </a:extLst>
          </p:cNvPr>
          <p:cNvSpPr txBox="1"/>
          <p:nvPr/>
        </p:nvSpPr>
        <p:spPr>
          <a:xfrm>
            <a:off x="4034672" y="5024855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헤더는 생략 가능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114E92-24A5-4B16-AA96-BB18B858838D}"/>
              </a:ext>
            </a:extLst>
          </p:cNvPr>
          <p:cNvSpPr txBox="1"/>
          <p:nvPr/>
        </p:nvSpPr>
        <p:spPr>
          <a:xfrm>
            <a:off x="4034672" y="5580542"/>
            <a:ext cx="2061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헤더의 끝을 </a:t>
            </a:r>
            <a:r>
              <a:rPr lang="ko-KR" altLang="en-US" sz="1200" dirty="0" err="1"/>
              <a:t>빈줄로</a:t>
            </a:r>
            <a:r>
              <a:rPr lang="ko-KR" altLang="en-US" sz="1200" dirty="0"/>
              <a:t> 식별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88FCB2-F888-4663-A45D-210D2BF0225F}"/>
              </a:ext>
            </a:extLst>
          </p:cNvPr>
          <p:cNvSpPr txBox="1"/>
          <p:nvPr/>
        </p:nvSpPr>
        <p:spPr>
          <a:xfrm>
            <a:off x="4034672" y="6112558"/>
            <a:ext cx="2061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바디는 생략 가능</a:t>
            </a:r>
          </a:p>
        </p:txBody>
      </p:sp>
    </p:spTree>
    <p:extLst>
      <p:ext uri="{BB962C8B-B14F-4D97-AF65-F5344CB8AC3E}">
        <p14:creationId xmlns:p14="http://schemas.microsoft.com/office/powerpoint/2010/main" val="74317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821B7FD-54E2-4D2F-8842-AC7FF49DF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524" y="643467"/>
            <a:ext cx="4080805" cy="557106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317B64C6-DCA2-4464-BD12-9DE309883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39" y="643467"/>
            <a:ext cx="426186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11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89DB46-2095-4796-8293-C300710D4BA1}"/>
              </a:ext>
            </a:extLst>
          </p:cNvPr>
          <p:cNvSpPr txBox="1"/>
          <p:nvPr/>
        </p:nvSpPr>
        <p:spPr>
          <a:xfrm>
            <a:off x="544903" y="275733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</a:t>
            </a:r>
            <a:r>
              <a:rPr lang="en-US" altLang="ko-KR" b="1" dirty="0"/>
              <a:t>URL </a:t>
            </a:r>
            <a:r>
              <a:rPr lang="ko-KR" altLang="en-US" b="1" dirty="0"/>
              <a:t>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8255C7-15CE-47B6-9359-17C74E226CD9}"/>
              </a:ext>
            </a:extLst>
          </p:cNvPr>
          <p:cNvSpPr txBox="1"/>
          <p:nvPr/>
        </p:nvSpPr>
        <p:spPr>
          <a:xfrm>
            <a:off x="785566" y="857245"/>
            <a:ext cx="1115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http://www.example.com:80/services?category=2&amp;kind=patents##n10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84584-5986-4CB1-B1BD-1E8BC8AAA212}"/>
              </a:ext>
            </a:extLst>
          </p:cNvPr>
          <p:cNvSpPr txBox="1"/>
          <p:nvPr/>
        </p:nvSpPr>
        <p:spPr>
          <a:xfrm>
            <a:off x="707010" y="143875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Url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스킴</a:t>
            </a:r>
            <a:endParaRPr lang="ko-KR" altLang="en-US" sz="1200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51FD1DC-3BF8-4A98-99BF-ED3DFABA16B1}"/>
              </a:ext>
            </a:extLst>
          </p:cNvPr>
          <p:cNvCxnSpPr/>
          <p:nvPr/>
        </p:nvCxnSpPr>
        <p:spPr>
          <a:xfrm>
            <a:off x="867266" y="1319753"/>
            <a:ext cx="4619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204F480-D063-428C-BEAC-27B14142DE64}"/>
              </a:ext>
            </a:extLst>
          </p:cNvPr>
          <p:cNvCxnSpPr>
            <a:cxnSpLocks/>
          </p:cNvCxnSpPr>
          <p:nvPr/>
        </p:nvCxnSpPr>
        <p:spPr>
          <a:xfrm>
            <a:off x="1538739" y="1319753"/>
            <a:ext cx="19020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9DE0B68-60DB-4243-A899-E563FCE58F98}"/>
              </a:ext>
            </a:extLst>
          </p:cNvPr>
          <p:cNvSpPr txBox="1"/>
          <p:nvPr/>
        </p:nvSpPr>
        <p:spPr>
          <a:xfrm>
            <a:off x="2064470" y="143875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호스트명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F5BC58F-816F-4E9C-B38C-7C91A2121F39}"/>
              </a:ext>
            </a:extLst>
          </p:cNvPr>
          <p:cNvCxnSpPr/>
          <p:nvPr/>
        </p:nvCxnSpPr>
        <p:spPr>
          <a:xfrm flipV="1">
            <a:off x="3619893" y="1226577"/>
            <a:ext cx="0" cy="58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03F9C03-CF9E-4A5E-B76B-5D3F91576310}"/>
              </a:ext>
            </a:extLst>
          </p:cNvPr>
          <p:cNvSpPr txBox="1"/>
          <p:nvPr/>
        </p:nvSpPr>
        <p:spPr>
          <a:xfrm>
            <a:off x="3249013" y="1928949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포터번호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600B73C-982F-4AEE-A16F-0831C74433DE}"/>
              </a:ext>
            </a:extLst>
          </p:cNvPr>
          <p:cNvCxnSpPr>
            <a:cxnSpLocks/>
          </p:cNvCxnSpPr>
          <p:nvPr/>
        </p:nvCxnSpPr>
        <p:spPr>
          <a:xfrm>
            <a:off x="3801172" y="1319753"/>
            <a:ext cx="8273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1DEB0B-1289-4660-A9FE-19D13FA2953E}"/>
              </a:ext>
            </a:extLst>
          </p:cNvPr>
          <p:cNvSpPr txBox="1"/>
          <p:nvPr/>
        </p:nvSpPr>
        <p:spPr>
          <a:xfrm>
            <a:off x="3799003" y="1421551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경로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4CD87E7-5684-499B-80E7-7262CCC8D703}"/>
              </a:ext>
            </a:extLst>
          </p:cNvPr>
          <p:cNvCxnSpPr>
            <a:cxnSpLocks/>
          </p:cNvCxnSpPr>
          <p:nvPr/>
        </p:nvCxnSpPr>
        <p:spPr>
          <a:xfrm>
            <a:off x="4772133" y="1319753"/>
            <a:ext cx="268446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B892DF6-6164-40F1-A7F1-3BB19B8C765E}"/>
              </a:ext>
            </a:extLst>
          </p:cNvPr>
          <p:cNvSpPr txBox="1"/>
          <p:nvPr/>
        </p:nvSpPr>
        <p:spPr>
          <a:xfrm>
            <a:off x="5473831" y="1412930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쿼리스트링</a:t>
            </a:r>
            <a:endParaRPr lang="ko-KR" altLang="en-US" sz="12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82274CA-4A0D-4EED-9380-1FFF912E305D}"/>
              </a:ext>
            </a:extLst>
          </p:cNvPr>
          <p:cNvCxnSpPr/>
          <p:nvPr/>
        </p:nvCxnSpPr>
        <p:spPr>
          <a:xfrm flipV="1">
            <a:off x="7975077" y="1226576"/>
            <a:ext cx="0" cy="58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74D53F0-458A-4609-BD7B-E4466778A9AA}"/>
              </a:ext>
            </a:extLst>
          </p:cNvPr>
          <p:cNvSpPr txBox="1"/>
          <p:nvPr/>
        </p:nvSpPr>
        <p:spPr>
          <a:xfrm>
            <a:off x="7566490" y="1800594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프래그먼트</a:t>
            </a:r>
            <a:endParaRPr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1A814A-D298-40BC-86CB-A5B4962ED314}"/>
              </a:ext>
            </a:extLst>
          </p:cNvPr>
          <p:cNvSpPr txBox="1"/>
          <p:nvPr/>
        </p:nvSpPr>
        <p:spPr>
          <a:xfrm>
            <a:off x="1112362" y="2313208"/>
            <a:ext cx="769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▶ </a:t>
            </a:r>
            <a:r>
              <a:rPr lang="en-US" altLang="ko-KR" sz="1200" dirty="0" err="1"/>
              <a:t>Url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스킴</a:t>
            </a:r>
            <a:r>
              <a:rPr lang="ko-KR" altLang="en-US" sz="1200" dirty="0"/>
              <a:t> </a:t>
            </a:r>
            <a:r>
              <a:rPr lang="en-US" altLang="ko-KR" sz="1200" dirty="0"/>
              <a:t>: URL</a:t>
            </a:r>
            <a:r>
              <a:rPr lang="ko-KR" altLang="en-US" sz="1200" dirty="0"/>
              <a:t>에 사용된 프로토콜을 의미</a:t>
            </a:r>
            <a:endParaRPr lang="en-US" altLang="ko-KR" sz="1200" dirty="0"/>
          </a:p>
          <a:p>
            <a:r>
              <a:rPr lang="ko-KR" altLang="en-US" sz="1200" dirty="0"/>
              <a:t>▶ 호스트명 </a:t>
            </a:r>
            <a:r>
              <a:rPr lang="en-US" altLang="ko-KR" sz="1200" dirty="0"/>
              <a:t>: </a:t>
            </a:r>
            <a:r>
              <a:rPr lang="ko-KR" altLang="en-US" sz="1200" dirty="0"/>
              <a:t>웹 서버의 호스트명으로</a:t>
            </a:r>
            <a:r>
              <a:rPr lang="en-US" altLang="ko-KR" sz="1200" dirty="0"/>
              <a:t>, </a:t>
            </a:r>
            <a:r>
              <a:rPr lang="ko-KR" altLang="en-US" sz="1200" dirty="0"/>
              <a:t>도메인명 또는 </a:t>
            </a:r>
            <a:r>
              <a:rPr lang="en-US" altLang="ko-KR" sz="1200" dirty="0"/>
              <a:t>IP</a:t>
            </a:r>
            <a:r>
              <a:rPr lang="ko-KR" altLang="en-US" sz="1200" dirty="0"/>
              <a:t>주소로 표현</a:t>
            </a:r>
            <a:endParaRPr lang="en-US" altLang="ko-KR" sz="1200" dirty="0"/>
          </a:p>
          <a:p>
            <a:r>
              <a:rPr lang="ko-KR" altLang="en-US" sz="1200" dirty="0"/>
              <a:t>▶ 포트번호 </a:t>
            </a:r>
            <a:r>
              <a:rPr lang="en-US" altLang="ko-KR" sz="1200" dirty="0"/>
              <a:t>: </a:t>
            </a:r>
            <a:r>
              <a:rPr lang="ko-KR" altLang="en-US" sz="1200" dirty="0"/>
              <a:t>웹 서버 내의 서비스 포트번호</a:t>
            </a:r>
            <a:r>
              <a:rPr lang="en-US" altLang="ko-KR" sz="1200" dirty="0"/>
              <a:t>. </a:t>
            </a:r>
            <a:r>
              <a:rPr lang="ko-KR" altLang="en-US" sz="1200" dirty="0"/>
              <a:t>생략 시에는 디폴트 포트번호로</a:t>
            </a:r>
            <a:r>
              <a:rPr lang="en-US" altLang="ko-KR" sz="1200" dirty="0"/>
              <a:t>, https</a:t>
            </a:r>
            <a:r>
              <a:rPr lang="ko-KR" altLang="en-US" sz="1200" dirty="0"/>
              <a:t>는 </a:t>
            </a:r>
            <a:r>
              <a:rPr lang="en-US" altLang="ko-KR" sz="1200" dirty="0"/>
              <a:t>443</a:t>
            </a:r>
            <a:r>
              <a:rPr lang="ko-KR" altLang="en-US" sz="1200" dirty="0"/>
              <a:t>을 사용</a:t>
            </a:r>
            <a:endParaRPr lang="en-US" altLang="ko-KR" sz="1200" dirty="0"/>
          </a:p>
          <a:p>
            <a:r>
              <a:rPr lang="ko-KR" altLang="en-US" sz="1200" dirty="0"/>
              <a:t>▶ 경로 </a:t>
            </a:r>
            <a:r>
              <a:rPr lang="en-US" altLang="ko-KR" sz="1200" dirty="0"/>
              <a:t>: </a:t>
            </a:r>
            <a:r>
              <a:rPr lang="ko-KR" altLang="en-US" sz="1200" dirty="0"/>
              <a:t>파일이나 애플리케이션 경로를 의미</a:t>
            </a:r>
            <a:endParaRPr lang="en-US" altLang="ko-KR" sz="1200" dirty="0"/>
          </a:p>
          <a:p>
            <a:r>
              <a:rPr lang="ko-KR" altLang="en-US" sz="1200" dirty="0"/>
              <a:t>▶ </a:t>
            </a:r>
            <a:r>
              <a:rPr lang="ko-KR" altLang="en-US" sz="1200" dirty="0" err="1"/>
              <a:t>쿼리스트링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질의 문자열로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앰퍼샌드</a:t>
            </a:r>
            <a:r>
              <a:rPr lang="en-US" altLang="ko-KR" sz="1200" dirty="0"/>
              <a:t>(&amp;)</a:t>
            </a:r>
            <a:r>
              <a:rPr lang="ko-KR" altLang="en-US" sz="1200" dirty="0"/>
              <a:t>로</a:t>
            </a:r>
            <a:r>
              <a:rPr lang="en-US" altLang="ko-KR" sz="1200" dirty="0"/>
              <a:t> </a:t>
            </a:r>
            <a:r>
              <a:rPr lang="ko-KR" altLang="en-US" sz="1200" dirty="0"/>
              <a:t>구분된 이름</a:t>
            </a:r>
            <a:r>
              <a:rPr lang="en-US" altLang="ko-KR" sz="1200" dirty="0"/>
              <a:t>=</a:t>
            </a:r>
            <a:r>
              <a:rPr lang="ko-KR" altLang="en-US" sz="1200" dirty="0"/>
              <a:t>값 쌍 형식으로 표현</a:t>
            </a:r>
            <a:endParaRPr lang="en-US" altLang="ko-KR" sz="1200" dirty="0"/>
          </a:p>
          <a:p>
            <a:r>
              <a:rPr lang="ko-KR" altLang="en-US" sz="1200" dirty="0"/>
              <a:t>▶ </a:t>
            </a:r>
            <a:r>
              <a:rPr lang="ko-KR" altLang="en-US" sz="1200" dirty="0" err="1"/>
              <a:t>프래그먼트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문서 내의 앵커 등 조각을 지정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A5E05F-0E9E-4176-9FC5-20FD832F7383}"/>
              </a:ext>
            </a:extLst>
          </p:cNvPr>
          <p:cNvSpPr txBox="1"/>
          <p:nvPr/>
        </p:nvSpPr>
        <p:spPr>
          <a:xfrm>
            <a:off x="544903" y="3620797"/>
            <a:ext cx="3650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웹 애플리케이션 서버</a:t>
            </a:r>
          </a:p>
        </p:txBody>
      </p:sp>
      <p:graphicFrame>
        <p:nvGraphicFramePr>
          <p:cNvPr id="25" name="표 25">
            <a:extLst>
              <a:ext uri="{FF2B5EF4-FFF2-40B4-BE49-F238E27FC236}">
                <a16:creationId xmlns:a16="http://schemas.microsoft.com/office/drawing/2014/main" id="{D5D2794C-CD87-4F95-89CA-9E036DE1B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7220569"/>
              </p:ext>
            </p:extLst>
          </p:nvPr>
        </p:nvGraphicFramePr>
        <p:xfrm>
          <a:off x="1098222" y="3990129"/>
          <a:ext cx="10525026" cy="2702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234">
                  <a:extLst>
                    <a:ext uri="{9D8B030D-6E8A-4147-A177-3AD203B41FA5}">
                      <a16:colId xmlns:a16="http://schemas.microsoft.com/office/drawing/2014/main" val="1778195515"/>
                    </a:ext>
                  </a:extLst>
                </a:gridCol>
                <a:gridCol w="4166647">
                  <a:extLst>
                    <a:ext uri="{9D8B030D-6E8A-4147-A177-3AD203B41FA5}">
                      <a16:colId xmlns:a16="http://schemas.microsoft.com/office/drawing/2014/main" val="1666486109"/>
                    </a:ext>
                  </a:extLst>
                </a:gridCol>
                <a:gridCol w="4553145">
                  <a:extLst>
                    <a:ext uri="{9D8B030D-6E8A-4147-A177-3AD203B41FA5}">
                      <a16:colId xmlns:a16="http://schemas.microsoft.com/office/drawing/2014/main" val="2567623877"/>
                    </a:ext>
                  </a:extLst>
                </a:gridCol>
              </a:tblGrid>
              <a:tr h="4657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역할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프로그램 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4194140"/>
                  </a:ext>
                </a:extLst>
              </a:tr>
              <a:tr h="11659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</a:t>
                      </a:r>
                      <a:r>
                        <a:rPr lang="ko-KR" altLang="en-US" sz="1050" dirty="0" err="1"/>
                        <a:t>클라언트의</a:t>
                      </a:r>
                      <a:r>
                        <a:rPr lang="ko-KR" altLang="en-US" sz="1050" dirty="0"/>
                        <a:t> 요청을 받아서 요청을 처리하고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/>
                        <a:t>그 결과를 웹 클라이언트에게 응답</a:t>
                      </a:r>
                      <a:r>
                        <a:rPr lang="en-US" altLang="ko-KR" sz="1050" dirty="0"/>
                        <a:t>.</a:t>
                      </a:r>
                    </a:p>
                    <a:p>
                      <a:pPr latinLnBrk="1"/>
                      <a:r>
                        <a:rPr lang="ko-KR" altLang="en-US" sz="1050" dirty="0"/>
                        <a:t>주로 정적 페이지인 </a:t>
                      </a:r>
                      <a:r>
                        <a:rPr lang="en-US" altLang="ko-KR" sz="1050" dirty="0"/>
                        <a:t>HTML, </a:t>
                      </a:r>
                      <a:r>
                        <a:rPr lang="ko-KR" altLang="en-US" sz="1050" dirty="0"/>
                        <a:t>이미지</a:t>
                      </a:r>
                      <a:r>
                        <a:rPr lang="en-US" altLang="ko-KR" sz="1050" dirty="0"/>
                        <a:t>, CSS, </a:t>
                      </a:r>
                      <a:r>
                        <a:rPr lang="ko-KR" altLang="en-US" sz="1050" dirty="0"/>
                        <a:t>자바스크립트 파일을 웹 클라이언트에 제공할 때 웹 서버를 사용</a:t>
                      </a:r>
                      <a:r>
                        <a:rPr lang="en-US" altLang="ko-KR" sz="1050" dirty="0"/>
                        <a:t>.</a:t>
                      </a:r>
                    </a:p>
                    <a:p>
                      <a:pPr latinLnBrk="1"/>
                      <a:r>
                        <a:rPr lang="ko-KR" altLang="en-US" sz="1050" dirty="0"/>
                        <a:t>만약 동적 페이지 처리가 필요하다면 웹 애플리케이션 서버에 처리를 넘김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Apache httpd, </a:t>
                      </a:r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7781607"/>
                  </a:ext>
                </a:extLst>
              </a:tr>
              <a:tr h="10712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애플리케이션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</a:t>
                      </a:r>
                      <a:r>
                        <a:rPr lang="en-US" altLang="ko-KR" sz="1050" dirty="0"/>
                        <a:t> </a:t>
                      </a:r>
                      <a:r>
                        <a:rPr lang="ko-KR" altLang="en-US" sz="1050" dirty="0"/>
                        <a:t>서버로부터 동적 페이지 요청을 받아서 요청을 처리하고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/>
                        <a:t>그 결과를 웹 서버로 반환</a:t>
                      </a:r>
                      <a:r>
                        <a:rPr lang="en-US" altLang="ko-KR" sz="1050" dirty="0"/>
                        <a:t>,</a:t>
                      </a:r>
                    </a:p>
                    <a:p>
                      <a:pPr latinLnBrk="1"/>
                      <a:r>
                        <a:rPr lang="ko-KR" altLang="en-US" sz="1050" dirty="0"/>
                        <a:t>주로 동적 페이지 생성을 위한 프로그램 실행과 데이터베이스 연동 기능을 처리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Apache Tomcat, </a:t>
                      </a:r>
                      <a:r>
                        <a:rPr lang="en-US" altLang="ko-KR" sz="1050" dirty="0" err="1"/>
                        <a:t>Jboss</a:t>
                      </a:r>
                      <a:r>
                        <a:rPr lang="en-US" altLang="ko-KR" sz="1050" dirty="0"/>
                        <a:t>, WebLogic, WebSphere, Jetty, </a:t>
                      </a:r>
                      <a:r>
                        <a:rPr lang="en-US" altLang="ko-KR" sz="1050" dirty="0" err="1"/>
                        <a:t>Jeus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mod_wsgi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uWSGI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Gunicorn</a:t>
                      </a:r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1509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17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9D5EE6C-820D-4BC8-82E8-203C9B0B0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011838"/>
              </p:ext>
            </p:extLst>
          </p:nvPr>
        </p:nvGraphicFramePr>
        <p:xfrm>
          <a:off x="838986" y="754144"/>
          <a:ext cx="9266548" cy="1923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6637">
                  <a:extLst>
                    <a:ext uri="{9D8B030D-6E8A-4147-A177-3AD203B41FA5}">
                      <a16:colId xmlns:a16="http://schemas.microsoft.com/office/drawing/2014/main" val="3193215160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val="421772681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val="3159528730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val="1540785455"/>
                    </a:ext>
                  </a:extLst>
                </a:gridCol>
              </a:tblGrid>
              <a:tr h="5372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웹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서버 등장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CGI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프로그램 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CGI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대안 기술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가지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웹 애플리케이션 서버 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596104"/>
                  </a:ext>
                </a:extLst>
              </a:tr>
              <a:tr h="1385863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9979725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A6628D21-1223-41CF-8088-25F71CC2F895}"/>
              </a:ext>
            </a:extLst>
          </p:cNvPr>
          <p:cNvSpPr/>
          <p:nvPr/>
        </p:nvSpPr>
        <p:spPr>
          <a:xfrm>
            <a:off x="1102936" y="1451728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69FE1FA-FFCA-43FA-90F4-E8F71517A24D}"/>
              </a:ext>
            </a:extLst>
          </p:cNvPr>
          <p:cNvSpPr/>
          <p:nvPr/>
        </p:nvSpPr>
        <p:spPr>
          <a:xfrm>
            <a:off x="3318235" y="1451728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5B9146F-1D81-4C48-8C61-F5C1498E42A2}"/>
              </a:ext>
            </a:extLst>
          </p:cNvPr>
          <p:cNvSpPr/>
          <p:nvPr/>
        </p:nvSpPr>
        <p:spPr>
          <a:xfrm>
            <a:off x="4496585" y="1371600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CGI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프로그램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AD40DBF-39B6-4C26-8238-59B0D9A773FF}"/>
              </a:ext>
            </a:extLst>
          </p:cNvPr>
          <p:cNvCxnSpPr/>
          <p:nvPr/>
        </p:nvCxnSpPr>
        <p:spPr>
          <a:xfrm>
            <a:off x="4081806" y="1710965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7C4B2D-4C4B-4777-B622-079526F4A6C6}"/>
              </a:ext>
            </a:extLst>
          </p:cNvPr>
          <p:cNvSpPr/>
          <p:nvPr/>
        </p:nvSpPr>
        <p:spPr>
          <a:xfrm>
            <a:off x="5627801" y="1381026"/>
            <a:ext cx="1989057" cy="8436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6444AB2-46F3-4ECD-8C57-34FC77269753}"/>
              </a:ext>
            </a:extLst>
          </p:cNvPr>
          <p:cNvSpPr/>
          <p:nvPr/>
        </p:nvSpPr>
        <p:spPr>
          <a:xfrm>
            <a:off x="6711884" y="1432873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스크립트엔진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D4007A5-C1D9-4027-8499-C1E3D4991B1E}"/>
              </a:ext>
            </a:extLst>
          </p:cNvPr>
          <p:cNvSpPr/>
          <p:nvPr/>
        </p:nvSpPr>
        <p:spPr>
          <a:xfrm>
            <a:off x="5714214" y="2333133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26017FF-4425-4DD5-8511-7FFD655D8238}"/>
              </a:ext>
            </a:extLst>
          </p:cNvPr>
          <p:cNvSpPr/>
          <p:nvPr/>
        </p:nvSpPr>
        <p:spPr>
          <a:xfrm>
            <a:off x="6919273" y="2276572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데몬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프로그램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F53A1F5-E03B-4BF1-B393-860C71231E49}"/>
              </a:ext>
            </a:extLst>
          </p:cNvPr>
          <p:cNvCxnSpPr/>
          <p:nvPr/>
        </p:nvCxnSpPr>
        <p:spPr>
          <a:xfrm>
            <a:off x="6504494" y="2615937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46E6AE-16E1-44B2-B7C5-025DBE32F578}"/>
              </a:ext>
            </a:extLst>
          </p:cNvPr>
          <p:cNvSpPr/>
          <p:nvPr/>
        </p:nvSpPr>
        <p:spPr>
          <a:xfrm>
            <a:off x="7863525" y="2288354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388D0AC-83CE-4ACC-AB22-244F3F758110}"/>
              </a:ext>
            </a:extLst>
          </p:cNvPr>
          <p:cNvCxnSpPr/>
          <p:nvPr/>
        </p:nvCxnSpPr>
        <p:spPr>
          <a:xfrm>
            <a:off x="8653805" y="2571158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ADCD07-030A-4416-BAFE-EF603E2FF33D}"/>
              </a:ext>
            </a:extLst>
          </p:cNvPr>
          <p:cNvSpPr/>
          <p:nvPr/>
        </p:nvSpPr>
        <p:spPr>
          <a:xfrm>
            <a:off x="9068584" y="2276572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애플리케이션 서버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EF99FD-27BF-400C-8256-D864B9114EB6}"/>
              </a:ext>
            </a:extLst>
          </p:cNvPr>
          <p:cNvSpPr txBox="1"/>
          <p:nvPr/>
        </p:nvSpPr>
        <p:spPr>
          <a:xfrm>
            <a:off x="544903" y="293136"/>
            <a:ext cx="471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■ 기술 발전에 따른 웹 서버 기술의 변화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4A90EA-7607-4E9C-BC4E-16B7E5A7B8CE}"/>
              </a:ext>
            </a:extLst>
          </p:cNvPr>
          <p:cNvSpPr txBox="1"/>
          <p:nvPr/>
        </p:nvSpPr>
        <p:spPr>
          <a:xfrm>
            <a:off x="838985" y="2887503"/>
            <a:ext cx="105674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CGI(common Gateway Interface) : </a:t>
            </a:r>
            <a:r>
              <a:rPr lang="ko-KR" altLang="en-US" sz="1200" dirty="0"/>
              <a:t>동적 페이지를 구현하기 위한 별도 프로그램 필요</a:t>
            </a:r>
            <a:r>
              <a:rPr lang="en-US" altLang="ko-KR" sz="1200" dirty="0"/>
              <a:t>, </a:t>
            </a:r>
            <a:r>
              <a:rPr lang="ko-KR" altLang="en-US" sz="1200" dirty="0"/>
              <a:t>별도의 프로그램과 웹 서버 사이에 정보를 주고받는 규칙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082A1E1-07E2-4227-870B-0B2514B86225}"/>
              </a:ext>
            </a:extLst>
          </p:cNvPr>
          <p:cNvSpPr/>
          <p:nvPr/>
        </p:nvSpPr>
        <p:spPr>
          <a:xfrm>
            <a:off x="1484721" y="4388176"/>
            <a:ext cx="1164211" cy="119249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클라이언트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6E39220-536F-45B6-A127-7ACB10250D8A}"/>
              </a:ext>
            </a:extLst>
          </p:cNvPr>
          <p:cNvSpPr/>
          <p:nvPr/>
        </p:nvSpPr>
        <p:spPr>
          <a:xfrm>
            <a:off x="3700020" y="4383771"/>
            <a:ext cx="1164211" cy="1192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E5A67FE-2E9B-426C-9D95-2E4FE7B2E036}"/>
              </a:ext>
            </a:extLst>
          </p:cNvPr>
          <p:cNvCxnSpPr>
            <a:cxnSpLocks/>
          </p:cNvCxnSpPr>
          <p:nvPr/>
        </p:nvCxnSpPr>
        <p:spPr>
          <a:xfrm>
            <a:off x="2612796" y="4685122"/>
            <a:ext cx="1087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34FE188-295D-48F1-95E4-FE4A9881D4B6}"/>
              </a:ext>
            </a:extLst>
          </p:cNvPr>
          <p:cNvCxnSpPr>
            <a:cxnSpLocks/>
          </p:cNvCxnSpPr>
          <p:nvPr/>
        </p:nvCxnSpPr>
        <p:spPr>
          <a:xfrm flipH="1">
            <a:off x="2612796" y="5316718"/>
            <a:ext cx="1087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329A759-B8D1-4D33-A034-48F2880AC193}"/>
              </a:ext>
            </a:extLst>
          </p:cNvPr>
          <p:cNvSpPr txBox="1"/>
          <p:nvPr/>
        </p:nvSpPr>
        <p:spPr>
          <a:xfrm>
            <a:off x="2696066" y="4324579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요청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630698-5A21-4061-AFDA-426A6488D416}"/>
              </a:ext>
            </a:extLst>
          </p:cNvPr>
          <p:cNvSpPr txBox="1"/>
          <p:nvPr/>
        </p:nvSpPr>
        <p:spPr>
          <a:xfrm>
            <a:off x="2648932" y="538953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응답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79D5151-2A35-4A06-8D63-63F4B8F18545}"/>
              </a:ext>
            </a:extLst>
          </p:cNvPr>
          <p:cNvSpPr/>
          <p:nvPr/>
        </p:nvSpPr>
        <p:spPr>
          <a:xfrm>
            <a:off x="6337167" y="4391423"/>
            <a:ext cx="1164211" cy="1192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30B01D7-4EB4-44E0-9FAF-47BA7ADAE0C6}"/>
              </a:ext>
            </a:extLst>
          </p:cNvPr>
          <p:cNvCxnSpPr>
            <a:cxnSpLocks/>
          </p:cNvCxnSpPr>
          <p:nvPr/>
        </p:nvCxnSpPr>
        <p:spPr>
          <a:xfrm>
            <a:off x="4871693" y="4705273"/>
            <a:ext cx="14654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008B451-889F-4F3F-8149-34445E5A490B}"/>
              </a:ext>
            </a:extLst>
          </p:cNvPr>
          <p:cNvCxnSpPr>
            <a:cxnSpLocks/>
          </p:cNvCxnSpPr>
          <p:nvPr/>
        </p:nvCxnSpPr>
        <p:spPr>
          <a:xfrm flipH="1">
            <a:off x="4871693" y="5336869"/>
            <a:ext cx="13276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6611803-93FD-431C-B18A-84971CDCFF0F}"/>
              </a:ext>
            </a:extLst>
          </p:cNvPr>
          <p:cNvSpPr txBox="1"/>
          <p:nvPr/>
        </p:nvSpPr>
        <p:spPr>
          <a:xfrm>
            <a:off x="4954963" y="4344730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처리위임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D51B17-0342-458F-AAB6-47D33BE3250C}"/>
              </a:ext>
            </a:extLst>
          </p:cNvPr>
          <p:cNvSpPr txBox="1"/>
          <p:nvPr/>
        </p:nvSpPr>
        <p:spPr>
          <a:xfrm>
            <a:off x="4907829" y="5409688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결과 반환</a:t>
            </a:r>
          </a:p>
        </p:txBody>
      </p:sp>
      <p:sp>
        <p:nvSpPr>
          <p:cNvPr id="37" name="원통형 36">
            <a:extLst>
              <a:ext uri="{FF2B5EF4-FFF2-40B4-BE49-F238E27FC236}">
                <a16:creationId xmlns:a16="http://schemas.microsoft.com/office/drawing/2014/main" id="{7C5C5EE0-926B-4C5F-9FF1-716A63EBB9C8}"/>
              </a:ext>
            </a:extLst>
          </p:cNvPr>
          <p:cNvSpPr/>
          <p:nvPr/>
        </p:nvSpPr>
        <p:spPr>
          <a:xfrm>
            <a:off x="8617668" y="4592152"/>
            <a:ext cx="1299329" cy="724566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데이터베이스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9A169B9-E1A2-46CE-95CD-F768AFC32F27}"/>
              </a:ext>
            </a:extLst>
          </p:cNvPr>
          <p:cNvCxnSpPr>
            <a:cxnSpLocks/>
          </p:cNvCxnSpPr>
          <p:nvPr/>
        </p:nvCxnSpPr>
        <p:spPr>
          <a:xfrm>
            <a:off x="7539086" y="4987668"/>
            <a:ext cx="100159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A4E75B-AF5F-4CC5-90B1-E39BAF0E8CB0}"/>
              </a:ext>
            </a:extLst>
          </p:cNvPr>
          <p:cNvSpPr txBox="1"/>
          <p:nvPr/>
        </p:nvSpPr>
        <p:spPr>
          <a:xfrm>
            <a:off x="7578361" y="5173571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DB </a:t>
            </a:r>
            <a:r>
              <a:rPr lang="ko-KR" altLang="en-US" sz="1200" dirty="0"/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3081713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364</Words>
  <Application>Microsoft Office PowerPoint</Application>
  <PresentationFormat>와이드스크린</PresentationFormat>
  <Paragraphs>75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최가을</dc:creator>
  <cp:lastModifiedBy>최가을</cp:lastModifiedBy>
  <cp:revision>10</cp:revision>
  <dcterms:created xsi:type="dcterms:W3CDTF">2021-01-19T07:22:30Z</dcterms:created>
  <dcterms:modified xsi:type="dcterms:W3CDTF">2021-01-19T11:10:06Z</dcterms:modified>
</cp:coreProperties>
</file>

<file path=docProps/thumbnail.jpeg>
</file>